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473" r:id="rId2"/>
    <p:sldId id="478" r:id="rId3"/>
    <p:sldId id="1464" r:id="rId4"/>
    <p:sldId id="1457" r:id="rId5"/>
    <p:sldId id="258" r:id="rId6"/>
    <p:sldId id="593" r:id="rId7"/>
    <p:sldId id="1466" r:id="rId8"/>
    <p:sldId id="1467" r:id="rId9"/>
    <p:sldId id="1468" r:id="rId10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1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90" autoAdjust="0"/>
    <p:restoredTop sz="78276" autoAdjust="0"/>
  </p:normalViewPr>
  <p:slideViewPr>
    <p:cSldViewPr snapToGrid="0" snapToObjects="1">
      <p:cViewPr varScale="1">
        <p:scale>
          <a:sx n="77" d="100"/>
          <a:sy n="77" d="100"/>
        </p:scale>
        <p:origin x="192" y="5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72" d="100"/>
          <a:sy n="72" d="100"/>
        </p:scale>
        <p:origin x="13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31-3A48-AB9F-48212134B66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31-3A48-AB9F-48212134B663}"/>
              </c:ext>
            </c:extLst>
          </c:dPt>
          <c:dLbls>
            <c:dLbl>
              <c:idx val="0"/>
              <c:layout>
                <c:manualLayout>
                  <c:x val="-0.238187828083989"/>
                  <c:y val="-7.43088090551180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bg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pPr>
                    <a:fld id="{CBCF75BB-BDA4-1042-8F2C-9CC04CBD2DB5}" type="CATEGORYNAME">
                      <a:rPr lang="en-US" sz="1600" smtClean="0">
                        <a:latin typeface="Avenir Roman" panose="02000503020000020003" pitchFamily="2" charset="0"/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Avenir Roman" panose="02000503020000020003" pitchFamily="2" charset="0"/>
                        </a:defRPr>
                      </a:pPr>
                      <a:t>[CATEGORY NAME]</a:t>
                    </a:fld>
                    <a:endParaRPr lang="en-US" sz="1600" baseline="0" dirty="0">
                      <a:latin typeface="Avenir Roman" panose="02000503020000020003" pitchFamily="2" charset="0"/>
                    </a:endParaRPr>
                  </a:p>
                  <a:p>
                    <a:pPr>
                      <a:defRPr sz="1600">
                        <a:solidFill>
                          <a:schemeClr val="bg1"/>
                        </a:solidFill>
                        <a:latin typeface="Avenir Roman" panose="02000503020000020003" pitchFamily="2" charset="0"/>
                      </a:defRPr>
                    </a:pPr>
                    <a:r>
                      <a:rPr lang="en-US" sz="1600" baseline="0" dirty="0">
                        <a:latin typeface="Avenir Roman" panose="02000503020000020003" pitchFamily="2" charset="0"/>
                      </a:rPr>
                      <a:t> </a:t>
                    </a:r>
                    <a:fld id="{F536B895-BC08-C946-83DF-B6EBD53C3CE7}" type="VALUE">
                      <a:rPr lang="en-US" sz="1600" baseline="0" smtClean="0">
                        <a:latin typeface="Avenir Roman" panose="02000503020000020003" pitchFamily="2" charset="0"/>
                      </a:rPr>
                      <a:pPr>
                        <a:defRPr sz="1600">
                          <a:solidFill>
                            <a:schemeClr val="bg1"/>
                          </a:solidFill>
                          <a:latin typeface="Avenir Roman" panose="02000503020000020003" pitchFamily="2" charset="0"/>
                        </a:defRPr>
                      </a:pPr>
                      <a:t>[VALUE]</a:t>
                    </a:fld>
                    <a:r>
                      <a:rPr lang="en-US" sz="1600" baseline="0" dirty="0">
                        <a:latin typeface="Avenir Roman" panose="02000503020000020003" pitchFamily="2" charset="0"/>
                      </a:rPr>
                      <a:t>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bg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031-3A48-AB9F-48212134B663}"/>
                </c:ext>
              </c:extLst>
            </c:dLbl>
            <c:dLbl>
              <c:idx val="1"/>
              <c:layout>
                <c:manualLayout>
                  <c:x val="0.229259186351706"/>
                  <c:y val="4.2965305118110197E-2"/>
                </c:manualLayout>
              </c:layout>
              <c:tx>
                <c:rich>
                  <a:bodyPr/>
                  <a:lstStyle/>
                  <a:p>
                    <a:fld id="{45E14E38-392E-AF48-B084-57206BBFC878}" type="CATEGORYNAME">
                      <a:rPr lang="en-US" sz="1600" smtClean="0">
                        <a:latin typeface="Avenir Roman" panose="02000503020000020003" pitchFamily="2" charset="0"/>
                      </a:rPr>
                      <a:pPr/>
                      <a:t>[CATEGORY NAME]</a:t>
                    </a:fld>
                    <a:endParaRPr lang="en-US" sz="1600" baseline="0" dirty="0">
                      <a:latin typeface="Avenir Roman" panose="02000503020000020003" pitchFamily="2" charset="0"/>
                    </a:endParaRPr>
                  </a:p>
                  <a:p>
                    <a:r>
                      <a:rPr lang="en-US" sz="1600" baseline="0" dirty="0">
                        <a:latin typeface="Avenir Roman" panose="02000503020000020003" pitchFamily="2" charset="0"/>
                      </a:rPr>
                      <a:t> </a:t>
                    </a:r>
                    <a:fld id="{BD0F1B00-9AC5-604B-966A-4BE5342DF225}" type="VALUE">
                      <a:rPr lang="en-US" sz="1600" baseline="0" smtClean="0">
                        <a:latin typeface="Avenir Roman" panose="02000503020000020003" pitchFamily="2" charset="0"/>
                      </a:rPr>
                      <a:pPr/>
                      <a:t>[VALUE]</a:t>
                    </a:fld>
                    <a:r>
                      <a:rPr lang="en-US" sz="1600" baseline="0" dirty="0">
                        <a:latin typeface="Avenir Roman" panose="02000503020000020003" pitchFamily="2" charset="0"/>
                      </a:rPr>
                      <a:t> m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031-3A48-AB9F-48212134B6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Amenable</c:v>
                </c:pt>
                <c:pt idx="1">
                  <c:v>Preventable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8.6</c:v>
                </c:pt>
                <c:pt idx="1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031-3A48-AB9F-48212134B663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rgbClr val="9E8F7E"/>
            </a:solidFill>
          </c:spPr>
          <c:dPt>
            <c:idx val="0"/>
            <c:bubble3D val="0"/>
            <c:spPr>
              <a:solidFill>
                <a:srgbClr val="9E8F7E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086-BE4C-8821-7444F1455C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086-BE4C-8821-7444F1455C1E}"/>
              </c:ext>
            </c:extLst>
          </c:dPt>
          <c:dLbls>
            <c:dLbl>
              <c:idx val="0"/>
              <c:layout>
                <c:manualLayout>
                  <c:x val="-0.14603749797061399"/>
                  <c:y val="0.121316108437279"/>
                </c:manualLayout>
              </c:layout>
              <c:tx>
                <c:rich>
                  <a:bodyPr/>
                  <a:lstStyle/>
                  <a:p>
                    <a:fld id="{6B4C079F-8A8C-E140-B3B7-AF79BE1A6DA2}" type="CATEGORYNAME">
                      <a:rPr lang="en-US" smtClean="0"/>
                      <a:pPr/>
                      <a:t>[CATEGORY NAME]</a:t>
                    </a:fld>
                    <a:endParaRPr lang="en-US" baseline="0" dirty="0"/>
                  </a:p>
                  <a:p>
                    <a:r>
                      <a:rPr lang="en-US" baseline="0" dirty="0"/>
                      <a:t> </a:t>
                    </a:r>
                    <a:fld id="{D10F9FB4-FDA1-EF4B-A8E1-EEF20F4EAD27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 m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882029339853301"/>
                      <c:h val="0.29079094330145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086-BE4C-8821-7444F1455C1E}"/>
                </c:ext>
              </c:extLst>
            </c:dLbl>
            <c:dLbl>
              <c:idx val="1"/>
              <c:layout>
                <c:manualLayout>
                  <c:x val="0.19766278208458499"/>
                  <c:y val="-8.005493521191910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bg1"/>
                        </a:solidFill>
                        <a:latin typeface="Avenir Roman" panose="02000503020000020003" pitchFamily="2" charset="0"/>
                        <a:ea typeface="+mn-ea"/>
                        <a:cs typeface="+mn-cs"/>
                      </a:defRPr>
                    </a:pPr>
                    <a:fld id="{3D431A59-5F20-DD4B-9DC0-9764A40DB92D}" type="CATEGORYNAME">
                      <a:rPr lang="en-US" smtClean="0"/>
                      <a:pPr>
                        <a:defRPr sz="1400">
                          <a:solidFill>
                            <a:schemeClr val="bg1"/>
                          </a:solidFill>
                          <a:latin typeface="Avenir Roman" panose="02000503020000020003" pitchFamily="2" charset="0"/>
                        </a:defRPr>
                      </a:pPr>
                      <a:t>[CATEGORY NAME]</a:t>
                    </a:fld>
                    <a:endParaRPr lang="en-US" baseline="0" dirty="0"/>
                  </a:p>
                  <a:p>
                    <a:pPr>
                      <a:defRPr sz="1400">
                        <a:solidFill>
                          <a:schemeClr val="bg1"/>
                        </a:solidFill>
                        <a:latin typeface="Avenir Roman" panose="02000503020000020003" pitchFamily="2" charset="0"/>
                      </a:defRPr>
                    </a:pPr>
                    <a:r>
                      <a:rPr lang="en-US" baseline="0" dirty="0"/>
                      <a:t> </a:t>
                    </a:r>
                    <a:fld id="{1A4E5608-91D2-7949-9B15-5FCB1A0E5A7D}" type="VALUE">
                      <a:rPr lang="en-US" baseline="0" smtClean="0"/>
                      <a:pPr>
                        <a:defRPr sz="1400">
                          <a:solidFill>
                            <a:schemeClr val="bg1"/>
                          </a:solidFill>
                          <a:latin typeface="Avenir Roman" panose="02000503020000020003" pitchFamily="2" charset="0"/>
                        </a:defRPr>
                      </a:pPr>
                      <a:t>[VALUE]</a:t>
                    </a:fld>
                    <a:r>
                      <a:rPr lang="en-US" baseline="0" dirty="0"/>
                      <a:t> m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Avenir Roman" panose="02000503020000020003" pitchFamily="2" charset="0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735330073349601"/>
                      <c:h val="0.21214936744005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086-BE4C-8821-7444F1455C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bg1"/>
                    </a:solidFill>
                    <a:latin typeface="Avenir Roman" panose="02000503020000020003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Non-utilization</c:v>
                </c:pt>
                <c:pt idx="1">
                  <c:v>Poor quality</c:v>
                </c:pt>
              </c:strCache>
            </c:strRef>
          </c:cat>
          <c:val>
            <c:numRef>
              <c:f>Sheet1!$B$2:$B$3</c:f>
              <c:numCache>
                <c:formatCode>0.0</c:formatCode>
                <c:ptCount val="2"/>
                <c:pt idx="0" formatCode="General">
                  <c:v>3.6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86-BE4C-8821-7444F1455C1E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24BE1FB-E5B4-4121-8580-A471A781C805}" type="datetimeFigureOut">
              <a:rPr lang="en-US"/>
              <a:pPr>
                <a:defRPr/>
              </a:pPr>
              <a:t>7/17/19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89828A8B-AE99-4292-9883-BCECE9FFD4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1914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8841856-5BF1-47FA-BCF5-6403A71BF93C}" type="datetimeFigureOut">
              <a:rPr lang="en-US"/>
              <a:pPr>
                <a:defRPr/>
              </a:pPr>
              <a:t>7/17/19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81DCAA5-A899-47A0-BE93-D9B725EE00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49340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8.6 million deaths, 5.0 are among people who did seek care but received poor quality. The other 3.6 million are among people who did not seek care.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E7F4FF-8611-DC49-A231-E081079CCE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79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External factors deaths are those due to poisonings and adverse medical events. Other infectious diseases deaths are those due to diarrheal diseases, intestinal infections, respiratory infections and malaria.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E7F4FF-8611-DC49-A231-E081079CCE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96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QI traditionally focuses on creating local change and local knowledge</a:t>
            </a:r>
          </a:p>
          <a:p>
            <a:pPr lvl="1"/>
            <a:r>
              <a:rPr lang="en-US" dirty="0"/>
              <a:t>Measures are often technical quality process</a:t>
            </a:r>
          </a:p>
          <a:p>
            <a:r>
              <a:rPr lang="en-US" dirty="0"/>
              <a:t>Lancet Commission of Quality noted need to accelerate and change to include broader system change, better education and governance/policy, and ignite demand</a:t>
            </a:r>
          </a:p>
          <a:p>
            <a:pPr lvl="1"/>
            <a:r>
              <a:rPr lang="en-US" dirty="0"/>
              <a:t>But need to create actionable knowledge for spread</a:t>
            </a:r>
          </a:p>
          <a:p>
            <a:r>
              <a:rPr lang="en-US" dirty="0"/>
              <a:t>These are ideal targets for implementation research of QI and to improve QI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DCAA5-A899-47A0-BE93-D9B725EE008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4860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Lancet Commission of Quality noted need to accelerate and change to include broader system change, better education and governance/policy, and ignite demand</a:t>
            </a:r>
          </a:p>
          <a:p>
            <a:pPr lvl="1"/>
            <a:r>
              <a:rPr lang="en-US" dirty="0"/>
              <a:t>But need to create actionable knowledge for spread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81DCAA5-A899-47A0-BE93-D9B725EE008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13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inberg.northwestern.edu/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usideBlank.ps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9814" y="1080931"/>
            <a:ext cx="4993935" cy="2486984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 descr="Feinberg-linear-CMYK.eps">
            <a:hlinkClick r:id="rId3"/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679" y="6292480"/>
            <a:ext cx="3097320" cy="436329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2314820" y="3893787"/>
            <a:ext cx="6023923" cy="14943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012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Calibri"/>
                <a:cs typeface="Calibri"/>
              </a:defRPr>
            </a:lvl1pPr>
            <a:lvl2pPr>
              <a:defRPr sz="2800">
                <a:latin typeface="Calibri"/>
                <a:cs typeface="Calibri"/>
              </a:defRPr>
            </a:lvl2pPr>
            <a:lvl3pPr>
              <a:defRPr sz="2400">
                <a:latin typeface="Calibri"/>
                <a:cs typeface="Calibri"/>
              </a:defRPr>
            </a:lvl3pPr>
            <a:lvl4pPr>
              <a:defRPr sz="2000">
                <a:latin typeface="Calibri"/>
                <a:cs typeface="Calibri"/>
              </a:defRPr>
            </a:lvl4pPr>
            <a:lvl5pPr>
              <a:defRPr sz="2000">
                <a:latin typeface="Calibri"/>
                <a:cs typeface="Calibri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7A86C0-AE1E-4B5B-B783-A1A04988DFB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47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0F637-B0F2-4555-8B6D-CFF78FAF20C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7727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/>
          <p:cNvSpPr txBox="1">
            <a:spLocks noChangeArrowheads="1"/>
          </p:cNvSpPr>
          <p:nvPr/>
        </p:nvSpPr>
        <p:spPr bwMode="auto">
          <a:xfrm>
            <a:off x="3136900" y="-406400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latin typeface="Arial"/>
              </a:defRPr>
            </a:lvl1pPr>
          </a:lstStyle>
          <a:p>
            <a:pPr>
              <a:defRPr/>
            </a:pPr>
            <a:fld id="{03E26711-5E0A-4AA2-B538-8B41227306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91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D4BF2-7CCE-4DD6-B39E-F5CC10BEEA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26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09600" y="1803402"/>
            <a:ext cx="3886200" cy="4358165"/>
          </a:xfrm>
        </p:spPr>
        <p:txBody>
          <a:bodyPr/>
          <a:lstStyle/>
          <a:p>
            <a:pPr lvl="0" eaLnBrk="1" latinLnBrk="1" hangingPunct="1"/>
            <a:r>
              <a:rPr lang="en-US"/>
              <a:t>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844901" y="1803399"/>
            <a:ext cx="3886200" cy="4358167"/>
          </a:xfrm>
        </p:spPr>
        <p:txBody>
          <a:bodyPr/>
          <a:lstStyle/>
          <a:p>
            <a:pPr lvl="0" eaLnBrk="1" latinLnBrk="1" hangingPunct="1"/>
            <a:r>
              <a:rPr lang="en-US"/>
              <a:t>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4685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1813" y="6405563"/>
            <a:ext cx="460375" cy="365125"/>
          </a:xfrm>
        </p:spPr>
        <p:txBody>
          <a:bodyPr/>
          <a:lstStyle>
            <a:lvl1pPr>
              <a:defRPr smtClean="0">
                <a:latin typeface="Arial"/>
              </a:defRPr>
            </a:lvl1pPr>
          </a:lstStyle>
          <a:p>
            <a:pPr>
              <a:defRPr/>
            </a:pPr>
            <a:fld id="{1E75483F-EBF9-43B9-9951-008D016AEE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06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  <a:lvl2pPr>
              <a:defRPr>
                <a:latin typeface="Calibri"/>
                <a:cs typeface="Calibri"/>
              </a:defRPr>
            </a:lvl2pPr>
            <a:lvl3pPr>
              <a:defRPr>
                <a:latin typeface="Calibri"/>
                <a:cs typeface="Calibri"/>
              </a:defRPr>
            </a:lvl3pPr>
            <a:lvl4pPr>
              <a:defRPr>
                <a:latin typeface="Calibri"/>
                <a:cs typeface="Calibri"/>
              </a:defRPr>
            </a:lvl4pPr>
            <a:lvl5pPr>
              <a:defRPr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43400" y="6415088"/>
            <a:ext cx="457200" cy="365125"/>
          </a:xfrm>
        </p:spPr>
        <p:txBody>
          <a:bodyPr/>
          <a:lstStyle>
            <a:lvl1pPr>
              <a:defRPr smtClean="0">
                <a:latin typeface="Arial"/>
              </a:defRPr>
            </a:lvl1pPr>
          </a:lstStyle>
          <a:p>
            <a:pPr>
              <a:defRPr/>
            </a:pPr>
            <a:fld id="{5BF9E50D-4563-4F87-8BBE-EA474AD93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327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241C8-A4B6-41C4-A466-82671EC14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033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78873" y="6419550"/>
            <a:ext cx="386255" cy="3479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241C8-A4B6-41C4-A466-82671EC143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595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3200" b="1" cap="all"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4372769" y="6413500"/>
            <a:ext cx="398462" cy="365125"/>
          </a:xfrm>
        </p:spPr>
        <p:txBody>
          <a:bodyPr/>
          <a:lstStyle>
            <a:lvl1pPr>
              <a:defRPr smtClean="0">
                <a:latin typeface="Arial"/>
              </a:defRPr>
            </a:lvl1pPr>
          </a:lstStyle>
          <a:p>
            <a:pPr>
              <a:defRPr/>
            </a:pPr>
            <a:fld id="{791A1787-01F1-47D6-975F-9E1312DA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5784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3AD8E-D403-4C6D-B20B-053B57643C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1288942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13AD8E-D403-4C6D-B20B-053B57643C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056080"/>
            <a:ext cx="9144000" cy="27388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Separator</a:t>
            </a:r>
          </a:p>
        </p:txBody>
      </p:sp>
    </p:spTree>
    <p:extLst>
      <p:ext uri="{BB962C8B-B14F-4D97-AF65-F5344CB8AC3E}">
        <p14:creationId xmlns:p14="http://schemas.microsoft.com/office/powerpoint/2010/main" val="1073352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/>
                <a:cs typeface="Calibri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latin typeface="Calibri"/>
                <a:cs typeface="Calibri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Calibri"/>
                <a:cs typeface="Calibri"/>
              </a:defRPr>
            </a:lvl1pPr>
            <a:lvl2pPr>
              <a:defRPr sz="2000">
                <a:latin typeface="Calibri"/>
                <a:cs typeface="Calibri"/>
              </a:defRPr>
            </a:lvl2pPr>
            <a:lvl3pPr>
              <a:defRPr sz="1800">
                <a:latin typeface="Calibri"/>
                <a:cs typeface="Calibri"/>
              </a:defRPr>
            </a:lvl3pPr>
            <a:lvl4pPr>
              <a:defRPr sz="1600">
                <a:latin typeface="Calibri"/>
                <a:cs typeface="Calibri"/>
              </a:defRPr>
            </a:lvl4pPr>
            <a:lvl5pPr>
              <a:defRPr sz="1600">
                <a:latin typeface="Calibri"/>
                <a:cs typeface="Calibri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94ED3-BF44-4649-8DA5-481432802C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3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hyperlink" Target="http://www.feinberg.northwestern.edu/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9D9">
            <a:alpha val="3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Uborder.psd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6"/>
            <a:ext cx="9144000" cy="6858000"/>
          </a:xfrm>
          <a:prstGeom prst="rect">
            <a:avLst/>
          </a:prstGeom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US" altLang="en-US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78873" y="6419550"/>
            <a:ext cx="386255" cy="347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713AD8E-D403-4C6D-B20B-053B57643C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2286000" y="4810125"/>
            <a:ext cx="4572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>
                <a:solidFill>
                  <a:schemeClr val="bg1"/>
                </a:solidFill>
              </a:rPr>
              <a:t>Implementation Science: An Introductory Workshop for Researchers, Clinicians, Policy Makers and Community Members</a:t>
            </a:r>
          </a:p>
        </p:txBody>
      </p:sp>
      <p:pic>
        <p:nvPicPr>
          <p:cNvPr id="4" name="Picture 3" descr="Feinberg-linear-white.png">
            <a:hlinkClick r:id="rId17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4" y="6465111"/>
            <a:ext cx="2240046" cy="31574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0" r:id="rId2"/>
    <p:sldLayoutId id="2147483681" r:id="rId3"/>
    <p:sldLayoutId id="2147483673" r:id="rId4"/>
    <p:sldLayoutId id="2147483678" r:id="rId5"/>
    <p:sldLayoutId id="2147483682" r:id="rId6"/>
    <p:sldLayoutId id="2147483684" r:id="rId7"/>
    <p:sldLayoutId id="2147483685" r:id="rId8"/>
    <p:sldLayoutId id="2147483672" r:id="rId9"/>
    <p:sldLayoutId id="2147483674" r:id="rId10"/>
    <p:sldLayoutId id="2147483675" r:id="rId11"/>
    <p:sldLayoutId id="2147483683" r:id="rId12"/>
    <p:sldLayoutId id="2147483676" r:id="rId13"/>
    <p:sldLayoutId id="2147483686" r:id="rId14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Calibri"/>
          <a:ea typeface="+mj-ea"/>
          <a:cs typeface="Calibri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alibri"/>
          <a:ea typeface="+mn-ea"/>
          <a:cs typeface="Calibri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alibri"/>
          <a:ea typeface="+mn-ea"/>
          <a:cs typeface="Calibri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/>
          <a:ea typeface="+mn-ea"/>
          <a:cs typeface="Calibri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alibri"/>
          <a:ea typeface="+mn-ea"/>
          <a:cs typeface="Calibri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healthqual.ucsf.edu/" TargetMode="External"/><Relationship Id="rId4" Type="http://schemas.openxmlformats.org/officeDocument/2006/relationships/image" Target="../media/image16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2321" y="73575"/>
            <a:ext cx="7091679" cy="2486984"/>
          </a:xfrm>
        </p:spPr>
        <p:txBody>
          <a:bodyPr/>
          <a:lstStyle/>
          <a:p>
            <a:br>
              <a:rPr lang="en-US" dirty="0"/>
            </a:br>
            <a:r>
              <a:rPr lang="en-US" dirty="0"/>
              <a:t> 	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29737" y="2912077"/>
            <a:ext cx="6023923" cy="1494337"/>
          </a:xfrm>
        </p:spPr>
        <p:txBody>
          <a:bodyPr/>
          <a:lstStyle/>
          <a:p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Lisa Hirschhorn, MD MPH</a:t>
            </a:r>
          </a:p>
          <a:p>
            <a:r>
              <a:rPr lang="en-US" sz="1800" i="1" dirty="0">
                <a:solidFill>
                  <a:schemeClr val="tx1"/>
                </a:solidFill>
                <a:latin typeface="Arial"/>
                <a:cs typeface="Arial"/>
              </a:rPr>
              <a:t>Professor Medical Social Sciences and Psychiatry and Behavioral Science</a:t>
            </a:r>
          </a:p>
          <a:p>
            <a:pPr>
              <a:spcAft>
                <a:spcPts val="1200"/>
              </a:spcAft>
            </a:pPr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Northwestern University Feinberg School of Medicine</a:t>
            </a:r>
          </a:p>
          <a:p>
            <a:r>
              <a:rPr lang="en-US" sz="1800" i="1" dirty="0">
                <a:solidFill>
                  <a:schemeClr val="tx1"/>
                </a:solidFill>
                <a:latin typeface="Arial"/>
                <a:cs typeface="Arial"/>
              </a:rPr>
              <a:t>Senior Director Implementation and Improvement Science</a:t>
            </a:r>
          </a:p>
          <a:p>
            <a:r>
              <a:rPr lang="en-US" sz="1800" dirty="0">
                <a:solidFill>
                  <a:schemeClr val="tx1"/>
                </a:solidFill>
                <a:latin typeface="Arial"/>
                <a:cs typeface="Arial"/>
              </a:rPr>
              <a:t>Last Mile Health</a:t>
            </a:r>
            <a:br>
              <a:rPr lang="en-US" sz="1600" dirty="0">
                <a:latin typeface="Arial"/>
                <a:cs typeface="Arial"/>
              </a:rPr>
            </a:br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50B7823-F90F-FF4D-9659-0D2171D69842}"/>
              </a:ext>
            </a:extLst>
          </p:cNvPr>
          <p:cNvSpPr txBox="1"/>
          <p:nvPr/>
        </p:nvSpPr>
        <p:spPr>
          <a:xfrm>
            <a:off x="2052321" y="1175564"/>
            <a:ext cx="66941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Going from local to generalizable: The role of implementation science to improve learning from QI</a:t>
            </a:r>
          </a:p>
        </p:txBody>
      </p:sp>
      <p:pic>
        <p:nvPicPr>
          <p:cNvPr id="5" name="Picture 4" descr="Bridges logo.Color.wTagLine.png">
            <a:extLst>
              <a:ext uri="{FF2B5EF4-FFF2-40B4-BE49-F238E27FC236}">
                <a16:creationId xmlns:a16="http://schemas.microsoft.com/office/drawing/2014/main" id="{DED24F49-48FC-444C-BE67-950527A83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0216" y="5275872"/>
            <a:ext cx="1601718" cy="553127"/>
          </a:xfrm>
          <a:prstGeom prst="rect">
            <a:avLst/>
          </a:prstGeom>
        </p:spPr>
      </p:pic>
      <p:pic>
        <p:nvPicPr>
          <p:cNvPr id="6" name="Picture 5" descr="CePIM Logo-Color.png">
            <a:extLst>
              <a:ext uri="{FF2B5EF4-FFF2-40B4-BE49-F238E27FC236}">
                <a16:creationId xmlns:a16="http://schemas.microsoft.com/office/drawing/2014/main" id="{E577B0D1-B462-FB43-A558-1B996ED451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732" y="5882422"/>
            <a:ext cx="2271292" cy="47512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6945694-2B12-D243-B57F-D19668DF1302}"/>
              </a:ext>
            </a:extLst>
          </p:cNvPr>
          <p:cNvSpPr/>
          <p:nvPr/>
        </p:nvSpPr>
        <p:spPr>
          <a:xfrm>
            <a:off x="6655732" y="6328132"/>
            <a:ext cx="3308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err="1">
                <a:solidFill>
                  <a:srgbClr val="000000"/>
                </a:solidFill>
              </a:rPr>
              <a:t>www.cepim.northwestern.edu</a:t>
            </a:r>
            <a:r>
              <a:rPr lang="en-US" sz="1400" dirty="0">
                <a:solidFill>
                  <a:srgbClr val="000000"/>
                </a:solidFill>
              </a:rPr>
              <a:t> </a:t>
            </a:r>
          </a:p>
          <a:p>
            <a:r>
              <a:rPr lang="en-US" sz="1400" dirty="0" err="1">
                <a:solidFill>
                  <a:srgbClr val="000000"/>
                </a:solidFill>
              </a:rPr>
              <a:t>www.bridges.northwestern.edu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82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B02449E-399F-A447-9B5F-B710556CC590}"/>
              </a:ext>
            </a:extLst>
          </p:cNvPr>
          <p:cNvSpPr txBox="1"/>
          <p:nvPr/>
        </p:nvSpPr>
        <p:spPr>
          <a:xfrm>
            <a:off x="2786105" y="3226180"/>
            <a:ext cx="13335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>
                <a:latin typeface="Avenir Roman" panose="02000503020000020003" pitchFamily="2" charset="0"/>
              </a:rPr>
              <a:t>Preventable</a:t>
            </a:r>
          </a:p>
          <a:p>
            <a:pPr algn="ctr"/>
            <a:r>
              <a:rPr lang="en-US" sz="1600" b="1" dirty="0">
                <a:latin typeface="Avenir Roman" panose="02000503020000020003" pitchFamily="2" charset="0"/>
              </a:rPr>
              <a:t>7.0m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F85525B-18A0-564F-94D2-2E5A454E10CC}"/>
              </a:ext>
            </a:extLst>
          </p:cNvPr>
          <p:cNvGraphicFramePr/>
          <p:nvPr>
            <p:extLst/>
          </p:nvPr>
        </p:nvGraphicFramePr>
        <p:xfrm>
          <a:off x="-165375" y="2428650"/>
          <a:ext cx="5902960" cy="3977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7B83D06-D301-2540-A78F-5BF94238EEDA}"/>
              </a:ext>
            </a:extLst>
          </p:cNvPr>
          <p:cNvGraphicFramePr/>
          <p:nvPr>
            <p:extLst/>
          </p:nvPr>
        </p:nvGraphicFramePr>
        <p:xfrm>
          <a:off x="4978400" y="2886107"/>
          <a:ext cx="3942080" cy="33381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81C7EE-DDE1-E843-B61B-5004B07FB817}"/>
              </a:ext>
            </a:extLst>
          </p:cNvPr>
          <p:cNvCxnSpPr>
            <a:cxnSpLocks/>
          </p:cNvCxnSpPr>
          <p:nvPr/>
        </p:nvCxnSpPr>
        <p:spPr>
          <a:xfrm>
            <a:off x="3586480" y="2886107"/>
            <a:ext cx="2682240" cy="356749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4B94ECE-89D6-5543-A173-9860738F0B89}"/>
              </a:ext>
            </a:extLst>
          </p:cNvPr>
          <p:cNvCxnSpPr>
            <a:cxnSpLocks/>
          </p:cNvCxnSpPr>
          <p:nvPr/>
        </p:nvCxnSpPr>
        <p:spPr>
          <a:xfrm flipV="1">
            <a:off x="3586480" y="5785863"/>
            <a:ext cx="2682240" cy="152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492752F-EA63-E543-8E2C-E865F047BD59}"/>
              </a:ext>
            </a:extLst>
          </p:cNvPr>
          <p:cNvSpPr txBox="1"/>
          <p:nvPr/>
        </p:nvSpPr>
        <p:spPr>
          <a:xfrm>
            <a:off x="530917" y="1468628"/>
            <a:ext cx="7984433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0000"/>
                </a:solidFill>
                <a:latin typeface="Avenir Medium" charset="0"/>
              </a:rPr>
              <a:t>5 million deaths </a:t>
            </a:r>
            <a:r>
              <a:rPr lang="en-US" sz="2700" dirty="0">
                <a:solidFill>
                  <a:schemeClr val="accent1"/>
                </a:solidFill>
                <a:latin typeface="Avenir Medium" charset="0"/>
              </a:rPr>
              <a:t>are due to poor quality among people using care; 3.6 million from lack of access</a:t>
            </a:r>
          </a:p>
          <a:p>
            <a:endParaRPr lang="en-US" sz="27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E28472A-DD54-3146-88EE-76865E840CD8}"/>
              </a:ext>
            </a:extLst>
          </p:cNvPr>
          <p:cNvSpPr txBox="1"/>
          <p:nvPr/>
        </p:nvSpPr>
        <p:spPr>
          <a:xfrm>
            <a:off x="2548105" y="387705"/>
            <a:ext cx="395005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Poor quality kills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2C22B16-03FB-B64F-BFD8-6BB683D37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5938263"/>
            <a:ext cx="655983" cy="73506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54C519-8752-9D4D-9D44-7142996790B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9E50D-4563-4F87-8BBE-EA474AD930B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646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1A0D0-8725-3C48-9666-685AC9B81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Quality plays a major role across conditions including HIV/AIDS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CDB419-2C35-4A4B-9E4A-54068068D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360" y="1554479"/>
            <a:ext cx="7897309" cy="454833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6B6414-3DC1-DD41-B6FC-1CF56F7490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9E50D-4563-4F87-8BBE-EA474AD930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AF024A5-F671-A348-919B-6E06DDD67E1B}"/>
              </a:ext>
            </a:extLst>
          </p:cNvPr>
          <p:cNvSpPr/>
          <p:nvPr/>
        </p:nvSpPr>
        <p:spPr>
          <a:xfrm>
            <a:off x="265043" y="3594416"/>
            <a:ext cx="8099626" cy="26504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9EF2D23-81EA-B24F-B715-E589F0FACF7F}"/>
              </a:ext>
            </a:extLst>
          </p:cNvPr>
          <p:cNvCxnSpPr/>
          <p:nvPr/>
        </p:nvCxnSpPr>
        <p:spPr>
          <a:xfrm>
            <a:off x="265043" y="1371460"/>
            <a:ext cx="708297" cy="345848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A912610-06F9-974A-B864-ABEC00831D8C}"/>
              </a:ext>
            </a:extLst>
          </p:cNvPr>
          <p:cNvCxnSpPr/>
          <p:nvPr/>
        </p:nvCxnSpPr>
        <p:spPr>
          <a:xfrm>
            <a:off x="619191" y="1854149"/>
            <a:ext cx="708297" cy="345848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D59FE9-B841-FB40-8104-D54EEADEA9CF}"/>
              </a:ext>
            </a:extLst>
          </p:cNvPr>
          <p:cNvCxnSpPr/>
          <p:nvPr/>
        </p:nvCxnSpPr>
        <p:spPr>
          <a:xfrm>
            <a:off x="1184886" y="2639133"/>
            <a:ext cx="708297" cy="345848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9B79092C-5B19-4342-88B2-AA8F0563BFC3}"/>
              </a:ext>
            </a:extLst>
          </p:cNvPr>
          <p:cNvCxnSpPr/>
          <p:nvPr/>
        </p:nvCxnSpPr>
        <p:spPr>
          <a:xfrm>
            <a:off x="811224" y="2808735"/>
            <a:ext cx="708297" cy="345848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4E565EB-A7EE-BB40-80A6-1EA1A2F4834C}"/>
              </a:ext>
            </a:extLst>
          </p:cNvPr>
          <p:cNvCxnSpPr/>
          <p:nvPr/>
        </p:nvCxnSpPr>
        <p:spPr>
          <a:xfrm>
            <a:off x="457200" y="4549002"/>
            <a:ext cx="708297" cy="345848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95764B0-5464-FF4C-B203-4870AC718CC4}"/>
              </a:ext>
            </a:extLst>
          </p:cNvPr>
          <p:cNvCxnSpPr/>
          <p:nvPr/>
        </p:nvCxnSpPr>
        <p:spPr>
          <a:xfrm>
            <a:off x="1175657" y="4797296"/>
            <a:ext cx="708297" cy="345848"/>
          </a:xfrm>
          <a:prstGeom prst="straightConnector1">
            <a:avLst/>
          </a:prstGeom>
          <a:ln w="44450">
            <a:solidFill>
              <a:srgbClr val="7030A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4D6AD35-8DFD-544F-A642-DD35626AFE91}"/>
              </a:ext>
            </a:extLst>
          </p:cNvPr>
          <p:cNvSpPr txBox="1"/>
          <p:nvPr/>
        </p:nvSpPr>
        <p:spPr>
          <a:xfrm>
            <a:off x="22497" y="5953048"/>
            <a:ext cx="925202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Scale without quality will never achieve the goals of ending the epidemic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628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98F988-4D75-486C-9411-70C0611C3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717" y="23968"/>
            <a:ext cx="8153400" cy="1108408"/>
          </a:xfrm>
        </p:spPr>
        <p:txBody>
          <a:bodyPr>
            <a:normAutofit/>
          </a:bodyPr>
          <a:lstStyle/>
          <a:p>
            <a:r>
              <a:rPr lang="en-US" sz="2800" dirty="0"/>
              <a:t>Impact of much of how we traditionally try to improve is modest at best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B55384-026A-4A8B-BE13-3C533FB09206}"/>
              </a:ext>
            </a:extLst>
          </p:cNvPr>
          <p:cNvSpPr txBox="1"/>
          <p:nvPr/>
        </p:nvSpPr>
        <p:spPr>
          <a:xfrm>
            <a:off x="7416800" y="5754929"/>
            <a:ext cx="1981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Rowe et al. Lancet Global Health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03C98E-96D4-D340-ABD8-7C1BFBC69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500" y="1569117"/>
            <a:ext cx="8509000" cy="22225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3AA6B0-5155-8144-99EC-3017F6890D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00" y="1269999"/>
            <a:ext cx="4629150" cy="4702165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2636FC-D455-5C40-B7D1-4798E6C61580}"/>
              </a:ext>
            </a:extLst>
          </p:cNvPr>
          <p:cNvCxnSpPr>
            <a:cxnSpLocks/>
          </p:cNvCxnSpPr>
          <p:nvPr/>
        </p:nvCxnSpPr>
        <p:spPr>
          <a:xfrm>
            <a:off x="2835275" y="2608871"/>
            <a:ext cx="355600" cy="292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059FA16-50E4-E043-8132-2628E8026822}"/>
              </a:ext>
            </a:extLst>
          </p:cNvPr>
          <p:cNvCxnSpPr>
            <a:cxnSpLocks/>
          </p:cNvCxnSpPr>
          <p:nvPr/>
        </p:nvCxnSpPr>
        <p:spPr>
          <a:xfrm>
            <a:off x="2927350" y="4090735"/>
            <a:ext cx="355600" cy="292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2FD6A52-31F1-4746-AB98-D6948F6D4E7F}"/>
              </a:ext>
            </a:extLst>
          </p:cNvPr>
          <p:cNvCxnSpPr>
            <a:cxnSpLocks/>
          </p:cNvCxnSpPr>
          <p:nvPr/>
        </p:nvCxnSpPr>
        <p:spPr>
          <a:xfrm>
            <a:off x="2905125" y="4589790"/>
            <a:ext cx="355600" cy="2921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BA1C188-A588-A345-B62F-ACD3CFF1AA98}"/>
              </a:ext>
            </a:extLst>
          </p:cNvPr>
          <p:cNvSpPr txBox="1"/>
          <p:nvPr/>
        </p:nvSpPr>
        <p:spPr>
          <a:xfrm>
            <a:off x="2219581" y="2851352"/>
            <a:ext cx="600125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But </a:t>
            </a:r>
            <a:r>
              <a:rPr lang="en-US" sz="2800" dirty="0"/>
              <a:t>combinations</a:t>
            </a:r>
            <a:r>
              <a:rPr lang="en-US" sz="2400" dirty="0"/>
              <a:t> can work better, but how?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14FF675-9277-3A4A-8516-A05C520075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60567" y="3415558"/>
            <a:ext cx="52197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86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Need for Implementation Research for QI and overlap with Improvement Science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0868"/>
            <a:ext cx="8229600" cy="504922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QI traditionally has focused on creating local change and local knowledge</a:t>
            </a:r>
          </a:p>
          <a:p>
            <a:pPr lvl="1"/>
            <a:r>
              <a:rPr lang="en-US" dirty="0"/>
              <a:t>Measures are often technical quality process</a:t>
            </a:r>
          </a:p>
          <a:p>
            <a:r>
              <a:rPr lang="en-US" dirty="0"/>
              <a:t>Need to include improving </a:t>
            </a:r>
            <a:r>
              <a:rPr lang="en-US" b="1" dirty="0"/>
              <a:t>systems at higher levels</a:t>
            </a:r>
            <a:r>
              <a:rPr lang="en-US" dirty="0"/>
              <a:t>, </a:t>
            </a:r>
            <a:r>
              <a:rPr lang="en-US" b="1" dirty="0"/>
              <a:t>management</a:t>
            </a:r>
            <a:r>
              <a:rPr lang="en-US" dirty="0"/>
              <a:t>, </a:t>
            </a:r>
            <a:r>
              <a:rPr lang="en-US" b="1" dirty="0"/>
              <a:t>governance</a:t>
            </a:r>
            <a:r>
              <a:rPr lang="en-US" dirty="0"/>
              <a:t> and planning for s</a:t>
            </a:r>
            <a:r>
              <a:rPr lang="en-US" b="1" dirty="0"/>
              <a:t>ustainability</a:t>
            </a:r>
            <a:r>
              <a:rPr lang="en-US" dirty="0"/>
              <a:t> at local and national levels</a:t>
            </a:r>
          </a:p>
          <a:p>
            <a:r>
              <a:rPr lang="en-US" dirty="0"/>
              <a:t>Ideal role for implementation research of QI and to improve QI (also known as/</a:t>
            </a:r>
            <a:r>
              <a:rPr lang="en-US"/>
              <a:t>overlaps with Improvement </a:t>
            </a:r>
            <a:r>
              <a:rPr lang="en-US" dirty="0"/>
              <a:t>Science)</a:t>
            </a:r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r>
              <a:rPr lang="en-US" dirty="0"/>
              <a:t>Generate </a:t>
            </a:r>
            <a:r>
              <a:rPr lang="en-US" b="1" dirty="0"/>
              <a:t>local wisdom and generalizable or transferable knowledge</a:t>
            </a:r>
            <a:r>
              <a:rPr lang="en-US" dirty="0"/>
              <a:t>, using robust, well established research methods applied in highly pragmatic ways.</a:t>
            </a:r>
          </a:p>
          <a:p>
            <a:r>
              <a:rPr lang="en-US" dirty="0"/>
              <a:t>Enable local improvement </a:t>
            </a:r>
            <a:r>
              <a:rPr lang="en-US" b="1" dirty="0"/>
              <a:t>and</a:t>
            </a:r>
            <a:r>
              <a:rPr lang="en-US" dirty="0"/>
              <a:t> produce knowledge with external validity</a:t>
            </a:r>
          </a:p>
          <a:p>
            <a:r>
              <a:rPr lang="en-US" dirty="0"/>
              <a:t>Requires partnership, includes commitment to ethics around improvement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87272" y="5910764"/>
            <a:ext cx="6474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Marshall, </a:t>
            </a:r>
            <a:r>
              <a:rPr lang="en-US" dirty="0" err="1"/>
              <a:t>Pronovost</a:t>
            </a:r>
            <a:r>
              <a:rPr lang="en-US" dirty="0"/>
              <a:t> and Dixon-Wood, Lancet 2013)</a:t>
            </a:r>
          </a:p>
        </p:txBody>
      </p:sp>
    </p:spTree>
    <p:extLst>
      <p:ext uri="{BB962C8B-B14F-4D97-AF65-F5344CB8AC3E}">
        <p14:creationId xmlns:p14="http://schemas.microsoft.com/office/powerpoint/2010/main" val="2621425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6EC3C-51FA-1141-BA6B-39EEE83CD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Using Collaboratives to improve 90-90-90 while deepening implementation learning and creating generalizable knowledge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47D167-0E4D-4D43-832F-FD4C7ADB40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9E50D-4563-4F87-8BBE-EA474AD930B0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0A1EAC-DFC4-C941-9694-DB39CE823B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3003" y="4427373"/>
            <a:ext cx="2543797" cy="16020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1A043F-8152-AC4A-81E9-7674FE62A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9691" y="1563176"/>
            <a:ext cx="4258435" cy="31045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5CBB722-3724-8346-9231-1EEE278A75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63176"/>
            <a:ext cx="2264905" cy="226490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CB50367-10F8-2D49-A41B-8F2F54C73DC2}"/>
              </a:ext>
            </a:extLst>
          </p:cNvPr>
          <p:cNvSpPr txBox="1"/>
          <p:nvPr/>
        </p:nvSpPr>
        <p:spPr>
          <a:xfrm>
            <a:off x="385383" y="4171791"/>
            <a:ext cx="288268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Strategy: Improvement Collaborative to increase 90-90-90 focuses on last 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same day 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retention and suppression</a:t>
            </a:r>
          </a:p>
          <a:p>
            <a:r>
              <a:rPr lang="en-US" dirty="0"/>
              <a:t>In Namibia and Zimbabwe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3515F7F-3527-1C48-BF53-217B8B4562AD}"/>
              </a:ext>
            </a:extLst>
          </p:cNvPr>
          <p:cNvSpPr/>
          <p:nvPr/>
        </p:nvSpPr>
        <p:spPr>
          <a:xfrm>
            <a:off x="3151547" y="5844768"/>
            <a:ext cx="2840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https://healthqual.ucsf.edu/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345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759236-45EC-514F-B86E-5200F6183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70" y="274638"/>
            <a:ext cx="8567530" cy="1143000"/>
          </a:xfrm>
        </p:spPr>
        <p:txBody>
          <a:bodyPr/>
          <a:lstStyle/>
          <a:p>
            <a:r>
              <a:rPr lang="en-US" dirty="0"/>
              <a:t>Using IS to help learn beyond effectiveness to inform future IC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4562A9-C6BE-E344-927E-E619FBF80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EPIS framework (Aarons et al) to understand initially </a:t>
            </a:r>
            <a:r>
              <a:rPr lang="en-US" b="1" dirty="0"/>
              <a:t>planning, adaptation</a:t>
            </a:r>
          </a:p>
          <a:p>
            <a:r>
              <a:rPr lang="en-US" dirty="0"/>
              <a:t>Implementation strategies and outcomes across the components </a:t>
            </a:r>
          </a:p>
          <a:p>
            <a:pPr lvl="1"/>
            <a:r>
              <a:rPr lang="en-US" dirty="0"/>
              <a:t>coaching, QI, performance measurement, peer- learning</a:t>
            </a:r>
          </a:p>
          <a:p>
            <a:r>
              <a:rPr lang="en-US" dirty="0"/>
              <a:t>CFIR to capture key facilitators and barriers and drivers of adaptation/strategy choice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11CC5-F78D-164E-91F3-0635350729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9E50D-4563-4F87-8BBE-EA474AD930B0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778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79400-36A9-EB41-B64F-EADCEE81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8439"/>
            <a:ext cx="8229600" cy="1143000"/>
          </a:xfrm>
        </p:spPr>
        <p:txBody>
          <a:bodyPr/>
          <a:lstStyle/>
          <a:p>
            <a:r>
              <a:rPr lang="en-US" sz="3200" dirty="0"/>
              <a:t>Examples of emerging knowledge. across Improvement Collaboratives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5F7170C-6A13-4F45-90A6-F86B8D8514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016907"/>
              </p:ext>
            </p:extLst>
          </p:nvPr>
        </p:nvGraphicFramePr>
        <p:xfrm>
          <a:off x="170480" y="1424930"/>
          <a:ext cx="8516319" cy="34465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54237">
                  <a:extLst>
                    <a:ext uri="{9D8B030D-6E8A-4147-A177-3AD203B41FA5}">
                      <a16:colId xmlns:a16="http://schemas.microsoft.com/office/drawing/2014/main" val="202830645"/>
                    </a:ext>
                  </a:extLst>
                </a:gridCol>
                <a:gridCol w="2217800">
                  <a:extLst>
                    <a:ext uri="{9D8B030D-6E8A-4147-A177-3AD203B41FA5}">
                      <a16:colId xmlns:a16="http://schemas.microsoft.com/office/drawing/2014/main" val="2522922717"/>
                    </a:ext>
                  </a:extLst>
                </a:gridCol>
                <a:gridCol w="3844282">
                  <a:extLst>
                    <a:ext uri="{9D8B030D-6E8A-4147-A177-3AD203B41FA5}">
                      <a16:colId xmlns:a16="http://schemas.microsoft.com/office/drawing/2014/main" val="2699011150"/>
                    </a:ext>
                  </a:extLst>
                </a:gridCol>
              </a:tblGrid>
              <a:tr h="14167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Use of coach/mentors (S)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Building on Existing coach-site relationship and </a:t>
                      </a:r>
                      <a:r>
                        <a:rPr lang="en-US" sz="1600" dirty="0" err="1">
                          <a:solidFill>
                            <a:schemeClr val="tx1"/>
                          </a:solidFill>
                          <a:effectLst/>
                        </a:rPr>
                        <a:t>cpach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 capacity (C/S)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Acceptability 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Adoption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“The mentors already had existing relationships with sites. This facilitated them in asking sites to do more.” [KI]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All sites were deeply engaged and reported mentors as important sources of support [Field notes LS]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984479"/>
                  </a:ext>
                </a:extLst>
              </a:tr>
              <a:tr h="189255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Leveraging National and other stakeholder QI culture (C)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100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National Leadership engagement (S) Alignment with national priorities (S)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Acceptability (+)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 Even though some had QI-this was a “new thing” so goal was bringing together and focusing on only one thing” -facility and staff were really excited and grateful [KI8]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“Key was harmonizing with the 90-90-90.. they saw the target.. and that the initiative would move forward towards that” [KI8]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ordia New" panose="020B0304020202020204" pitchFamily="34" charset="-34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399382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67C65-B09A-1741-9764-6D9344613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9E50D-4563-4F87-8BBE-EA474AD930B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D3C9B9-BAC1-C641-B971-08C81803E1D5}"/>
              </a:ext>
            </a:extLst>
          </p:cNvPr>
          <p:cNvSpPr txBox="1"/>
          <p:nvPr/>
        </p:nvSpPr>
        <p:spPr>
          <a:xfrm>
            <a:off x="170480" y="4904608"/>
            <a:ext cx="88030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Shared successful strategies </a:t>
            </a:r>
            <a:r>
              <a:rPr lang="en-US" dirty="0"/>
              <a:t>included leadership engagement during exploration and preparation and throughout, leveraging existing QI capacity and coaches and strong focus on QI and PM coaching, alignment with national priorities</a:t>
            </a:r>
          </a:p>
          <a:p>
            <a:r>
              <a:rPr lang="en-US" dirty="0"/>
              <a:t>Different  Contextual challenges included geography, resources, data quality required different adaptations</a:t>
            </a:r>
          </a:p>
        </p:txBody>
      </p:sp>
    </p:spTree>
    <p:extLst>
      <p:ext uri="{BB962C8B-B14F-4D97-AF65-F5344CB8AC3E}">
        <p14:creationId xmlns:p14="http://schemas.microsoft.com/office/powerpoint/2010/main" val="136328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4F8E08-306E-4749-B360-2C129EFEF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8864"/>
            <a:ext cx="8229600" cy="1143000"/>
          </a:xfrm>
        </p:spPr>
        <p:txBody>
          <a:bodyPr/>
          <a:lstStyle/>
          <a:p>
            <a:r>
              <a:rPr lang="en-US" dirty="0"/>
              <a:t>So what do we need to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7BDE7-F394-A540-BBF5-12236B9D5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03852"/>
            <a:ext cx="8488017" cy="4525963"/>
          </a:xfrm>
        </p:spPr>
        <p:txBody>
          <a:bodyPr/>
          <a:lstStyle/>
          <a:p>
            <a:r>
              <a:rPr lang="en-US" dirty="0"/>
              <a:t>Embed implementation research into improvement work to create generalizable and context specific knowledge</a:t>
            </a:r>
          </a:p>
          <a:p>
            <a:r>
              <a:rPr lang="en-US" dirty="0"/>
              <a:t>Build capacity and demand for improving how we improve</a:t>
            </a:r>
          </a:p>
          <a:p>
            <a:r>
              <a:rPr lang="en-US" dirty="0"/>
              <a:t>QI implementers </a:t>
            </a:r>
            <a:r>
              <a:rPr lang="en-US"/>
              <a:t>and implementation </a:t>
            </a:r>
            <a:r>
              <a:rPr lang="en-US" dirty="0"/>
              <a:t>researchers need to find the common language to learn with and from each other to address the gaps in quality and implementation needed to help end the epidemic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336ECF-376A-A248-B624-718942C742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F9E50D-4563-4F87-8BBE-EA474AD930B0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077446"/>
      </p:ext>
    </p:extLst>
  </p:cSld>
  <p:clrMapOvr>
    <a:masterClrMapping/>
  </p:clrMapOvr>
</p:sld>
</file>

<file path=ppt/theme/theme1.xml><?xml version="1.0" encoding="utf-8"?>
<a:theme xmlns:a="http://schemas.openxmlformats.org/drawingml/2006/main" name="CePIM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ief Illustrations of Ce-PIM Synergy.pptx" id="{CC123505-6F9D-472F-A32C-5A01E71B7CA3}" vid="{E4977A60-B446-4BBB-B08A-6DEEACD3324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CePIM Template.potx</Template>
  <TotalTime>15185</TotalTime>
  <Words>738</Words>
  <Application>Microsoft Macintosh PowerPoint</Application>
  <PresentationFormat>On-screen Show (4:3)</PresentationFormat>
  <Paragraphs>86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Medium</vt:lpstr>
      <vt:lpstr>Avenir Roman</vt:lpstr>
      <vt:lpstr>Calibri</vt:lpstr>
      <vt:lpstr>Cordia New</vt:lpstr>
      <vt:lpstr>CePIM Template</vt:lpstr>
      <vt:lpstr>   </vt:lpstr>
      <vt:lpstr>PowerPoint Presentation</vt:lpstr>
      <vt:lpstr>Quality plays a major role across conditions including HIV/AIDS </vt:lpstr>
      <vt:lpstr>Impact of much of how we traditionally try to improve is modest at best</vt:lpstr>
      <vt:lpstr>Need for Implementation Research for QI and overlap with Improvement Science</vt:lpstr>
      <vt:lpstr>Using Collaboratives to improve 90-90-90 while deepening implementation learning and creating generalizable knowledge</vt:lpstr>
      <vt:lpstr>Using IS to help learn beyond effectiveness to inform future IC design</vt:lpstr>
      <vt:lpstr>Examples of emerging knowledge. across Improvement Collaboratives</vt:lpstr>
      <vt:lpstr>So what do we need to do?</vt:lpstr>
    </vt:vector>
  </TitlesOfParts>
  <Manager/>
  <Company/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 of Synergy and Development of Implementation Methods in a Previous Randomized Implementation Trial</dc:title>
  <dc:subject/>
  <dc:creator>Hendricks Brown</dc:creator>
  <cp:keywords/>
  <dc:description/>
  <cp:lastModifiedBy>Lisa Hirschhorn</cp:lastModifiedBy>
  <cp:revision>382</cp:revision>
  <cp:lastPrinted>2016-12-07T20:45:41Z</cp:lastPrinted>
  <dcterms:created xsi:type="dcterms:W3CDTF">2017-06-14T04:26:44Z</dcterms:created>
  <dcterms:modified xsi:type="dcterms:W3CDTF">2019-07-17T12:14:57Z</dcterms:modified>
  <cp:category/>
</cp:coreProperties>
</file>